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Lato" panose="020F0502020204030203" pitchFamily="34" charset="0"/>
      <p:regular r:id="rId9"/>
      <p:bold r:id="rId10"/>
      <p:italic r:id="rId11"/>
      <p:boldItalic r:id="rId12"/>
    </p:embeddedFont>
    <p:embeddedFont>
      <p:font typeface="Raleway"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3F8D9-006C-4297-8802-83E68681B0AD}">
  <a:tblStyle styleId="{3193F8D9-006C-4297-8802-83E68681B0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0b57e3be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0b57e3be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0b57e3be7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0b57e3be7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0b57e3be7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b57e3be7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Jessica McPhaul</a:t>
            </a:r>
            <a:endParaRPr sz="2500"/>
          </a:p>
          <a:p>
            <a:pPr marL="0" lvl="0" indent="0" algn="l" rtl="0">
              <a:spcBef>
                <a:spcPts val="0"/>
              </a:spcBef>
              <a:spcAft>
                <a:spcPts val="0"/>
              </a:spcAft>
              <a:buNone/>
            </a:pPr>
            <a:r>
              <a:rPr lang="en" sz="2500"/>
              <a:t>Campus Stormwater Project</a:t>
            </a:r>
            <a:r>
              <a:rPr lang="en"/>
              <a:t> </a:t>
            </a:r>
            <a:endParaRPr/>
          </a:p>
        </p:txBody>
      </p:sp>
      <p:sp>
        <p:nvSpPr>
          <p:cNvPr id="73" name="Google Shape;73;p13"/>
          <p:cNvSpPr txBox="1">
            <a:spLocks noGrp="1"/>
          </p:cNvSpPr>
          <p:nvPr>
            <p:ph type="subTitle" idx="1"/>
          </p:nvPr>
        </p:nvSpPr>
        <p:spPr>
          <a:xfrm>
            <a:off x="2390275" y="2251625"/>
            <a:ext cx="6331500" cy="2228400"/>
          </a:xfrm>
          <a:prstGeom prst="rect">
            <a:avLst/>
          </a:prstGeom>
        </p:spPr>
        <p:txBody>
          <a:bodyPr spcFirstLastPara="1" wrap="square" lIns="91425" tIns="91425" rIns="91425" bIns="91425" anchor="b" anchorCtr="0">
            <a:noAutofit/>
          </a:bodyPr>
          <a:lstStyle/>
          <a:p>
            <a:pPr marL="0" lvl="0" indent="0" algn="l" rtl="0">
              <a:lnSpc>
                <a:spcPct val="100000"/>
              </a:lnSpc>
              <a:spcBef>
                <a:spcPts val="1200"/>
              </a:spcBef>
              <a:spcAft>
                <a:spcPts val="0"/>
              </a:spcAft>
              <a:buNone/>
            </a:pPr>
            <a:endParaRPr sz="900">
              <a:solidFill>
                <a:schemeClr val="dk2"/>
              </a:solidFill>
            </a:endParaRPr>
          </a:p>
          <a:p>
            <a:pPr marL="0" lvl="0" indent="0" algn="l" rtl="0">
              <a:lnSpc>
                <a:spcPct val="100000"/>
              </a:lnSpc>
              <a:spcBef>
                <a:spcPts val="1200"/>
              </a:spcBef>
              <a:spcAft>
                <a:spcPts val="0"/>
              </a:spcAft>
              <a:buNone/>
            </a:pPr>
            <a:endParaRPr sz="900">
              <a:solidFill>
                <a:schemeClr val="dk2"/>
              </a:solidFill>
            </a:endParaRPr>
          </a:p>
          <a:p>
            <a:pPr marL="0" lvl="0" indent="0" algn="l" rtl="0">
              <a:lnSpc>
                <a:spcPct val="100000"/>
              </a:lnSpc>
              <a:spcBef>
                <a:spcPts val="1200"/>
              </a:spcBef>
              <a:spcAft>
                <a:spcPts val="0"/>
              </a:spcAft>
              <a:buNone/>
            </a:pPr>
            <a:endParaRPr sz="900">
              <a:solidFill>
                <a:schemeClr val="dk2"/>
              </a:solidFill>
            </a:endParaRPr>
          </a:p>
          <a:p>
            <a:pPr marL="0" lvl="0" indent="0" algn="l" rtl="0">
              <a:lnSpc>
                <a:spcPct val="100000"/>
              </a:lnSpc>
              <a:spcBef>
                <a:spcPts val="1200"/>
              </a:spcBef>
              <a:spcAft>
                <a:spcPts val="0"/>
              </a:spcAft>
              <a:buNone/>
            </a:pPr>
            <a:r>
              <a:rPr lang="en" sz="900">
                <a:solidFill>
                  <a:schemeClr val="dk2"/>
                </a:solidFill>
              </a:rPr>
              <a:t>   </a:t>
            </a:r>
            <a:endParaRPr sz="900">
              <a:solidFill>
                <a:schemeClr val="dk2"/>
              </a:solidFill>
            </a:endParaRPr>
          </a:p>
          <a:p>
            <a:pPr marL="0" lvl="0" indent="0" algn="l" rtl="0">
              <a:lnSpc>
                <a:spcPct val="100000"/>
              </a:lnSpc>
              <a:spcBef>
                <a:spcPts val="1200"/>
              </a:spcBef>
              <a:spcAft>
                <a:spcPts val="0"/>
              </a:spcAft>
              <a:buClr>
                <a:schemeClr val="dk2"/>
              </a:buClr>
              <a:buSzPts val="1100"/>
              <a:buFont typeface="Arial"/>
              <a:buNone/>
            </a:pPr>
            <a:r>
              <a:rPr lang="en" sz="900"/>
              <a:t>The </a:t>
            </a:r>
            <a:r>
              <a:rPr lang="en" sz="900" b="1"/>
              <a:t>Campus Stormwater Project</a:t>
            </a:r>
            <a:r>
              <a:rPr lang="en" sz="900"/>
              <a:t> aims to mitigate the effects of stormwater runoff on the university's campus by proposing the installation of water tanks to capture and store rainwater from building downspouts. This water can be reused in systems such as campus cooling or irrigation. Additionally, protecting green spaces and trees is essential, especially with tree buffers established to preserve root zones.</a:t>
            </a:r>
            <a:endParaRPr sz="900"/>
          </a:p>
          <a:p>
            <a:pPr marL="0" lvl="0" indent="0" algn="l" rtl="0">
              <a:lnSpc>
                <a:spcPct val="100000"/>
              </a:lnSpc>
              <a:spcBef>
                <a:spcPts val="1200"/>
              </a:spcBef>
              <a:spcAft>
                <a:spcPts val="0"/>
              </a:spcAft>
              <a:buClr>
                <a:schemeClr val="dk2"/>
              </a:buClr>
              <a:buSzPts val="1100"/>
              <a:buFont typeface="Arial"/>
              <a:buNone/>
            </a:pPr>
            <a:r>
              <a:rPr lang="en" sz="900"/>
              <a:t>This presentation outlines the GIS exploration stages, from mapping the campus walkways and green spaces to determining the most optimal locations for the stormwater tanks.</a:t>
            </a:r>
            <a:endParaRPr sz="900"/>
          </a:p>
          <a:p>
            <a:pPr marL="0" lvl="0" indent="0" algn="l" rtl="0">
              <a:spcBef>
                <a:spcPts val="1200"/>
              </a:spcBef>
              <a:spcAft>
                <a:spcPts val="0"/>
              </a:spcAft>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457200" lvl="0" indent="-381000" algn="ctr" rtl="0">
              <a:spcBef>
                <a:spcPts val="0"/>
              </a:spcBef>
              <a:spcAft>
                <a:spcPts val="0"/>
              </a:spcAft>
              <a:buSzPts val="2400"/>
              <a:buAutoNum type="arabicPeriod"/>
            </a:pPr>
            <a:r>
              <a:rPr lang="en">
                <a:solidFill>
                  <a:schemeClr val="dk1"/>
                </a:solidFill>
              </a:rPr>
              <a:t>Walkways Mapping</a:t>
            </a:r>
            <a:endParaRPr/>
          </a:p>
        </p:txBody>
      </p:sp>
      <p:sp>
        <p:nvSpPr>
          <p:cNvPr id="79" name="Google Shape;79;p14"/>
          <p:cNvSpPr txBox="1">
            <a:spLocks noGrp="1"/>
          </p:cNvSpPr>
          <p:nvPr>
            <p:ph type="title" idx="4294967295"/>
          </p:nvPr>
        </p:nvSpPr>
        <p:spPr>
          <a:xfrm>
            <a:off x="730000" y="1480150"/>
            <a:ext cx="2341800" cy="240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Lato"/>
                <a:ea typeface="Lato"/>
                <a:cs typeface="Lato"/>
                <a:sym typeface="Lato"/>
              </a:rPr>
              <a:t>Purpose</a:t>
            </a:r>
            <a:r>
              <a:rPr lang="en" sz="900" b="0">
                <a:latin typeface="Lato"/>
                <a:ea typeface="Lato"/>
                <a:cs typeface="Lato"/>
                <a:sym typeface="Lato"/>
              </a:rPr>
              <a:t>: Mapping the campus walkways is crucial for understanding the general flow of foot traffic and how construction for the water tanks might affect accessibility.</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Methodology</a:t>
            </a:r>
            <a:r>
              <a:rPr lang="en" sz="900" b="0">
                <a:latin typeface="Lato"/>
                <a:ea typeface="Lato"/>
                <a:cs typeface="Lato"/>
                <a:sym typeface="Lato"/>
              </a:rPr>
              <a:t>: Walkways were digitized based on CAD data and adjusted to align with real-world imagery.</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Challenges</a:t>
            </a:r>
            <a:r>
              <a:rPr lang="en" sz="900" b="0">
                <a:latin typeface="Lato"/>
                <a:ea typeface="Lato"/>
                <a:cs typeface="Lato"/>
                <a:sym typeface="Lato"/>
              </a:rPr>
              <a:t>: Ensuring that the tanks do not disrupt heavily trafficked walkways while maintaining proximity to buildings for stormwater capture.</a:t>
            </a:r>
            <a:endParaRPr sz="900" b="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3296150" y="1480150"/>
            <a:ext cx="4355821" cy="3358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t>2. </a:t>
            </a:r>
            <a:r>
              <a:rPr lang="en">
                <a:solidFill>
                  <a:schemeClr val="dk1"/>
                </a:solidFill>
              </a:rPr>
              <a:t>Green Areas Digitization</a:t>
            </a:r>
            <a:endParaRPr>
              <a:solidFill>
                <a:schemeClr val="dk1"/>
              </a:solidFill>
            </a:endParaRPr>
          </a:p>
        </p:txBody>
      </p:sp>
      <p:sp>
        <p:nvSpPr>
          <p:cNvPr id="86" name="Google Shape;86;p15"/>
          <p:cNvSpPr txBox="1">
            <a:spLocks noGrp="1"/>
          </p:cNvSpPr>
          <p:nvPr>
            <p:ph type="title" idx="4294967295"/>
          </p:nvPr>
        </p:nvSpPr>
        <p:spPr>
          <a:xfrm>
            <a:off x="730000" y="1480150"/>
            <a:ext cx="2341800" cy="240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Lato"/>
                <a:ea typeface="Lato"/>
                <a:cs typeface="Lato"/>
                <a:sym typeface="Lato"/>
              </a:rPr>
              <a:t>Purpose</a:t>
            </a:r>
            <a:r>
              <a:rPr lang="en" sz="900" b="0">
                <a:latin typeface="Lato"/>
                <a:ea typeface="Lato"/>
                <a:cs typeface="Lato"/>
                <a:sym typeface="Lato"/>
              </a:rPr>
              <a:t>: Identify and protect green spaces on the campus, which act as natural stormwater absorption areas.</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Methodology</a:t>
            </a:r>
            <a:r>
              <a:rPr lang="en" sz="900" b="0">
                <a:latin typeface="Lato"/>
                <a:ea typeface="Lato"/>
                <a:cs typeface="Lato"/>
                <a:sym typeface="Lato"/>
              </a:rPr>
              <a:t>: Green spaces were digitized using aerial imagery and mapped as polygons.</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Challenges</a:t>
            </a:r>
            <a:r>
              <a:rPr lang="en" sz="900" b="0">
                <a:latin typeface="Lato"/>
                <a:ea typeface="Lato"/>
                <a:cs typeface="Lato"/>
                <a:sym typeface="Lato"/>
              </a:rPr>
              <a:t>: The placement of the tanks must avoid these areas to maintain the campus’s environmental and aesthetic integrity.</a:t>
            </a:r>
            <a:endParaRPr sz="900" b="0">
              <a:latin typeface="Lato"/>
              <a:ea typeface="Lato"/>
              <a:cs typeface="Lato"/>
              <a:sym typeface="Lato"/>
            </a:endParaRPr>
          </a:p>
          <a:p>
            <a:pPr marL="0" lvl="0" indent="0" algn="l" rtl="0">
              <a:lnSpc>
                <a:spcPct val="115000"/>
              </a:lnSpc>
              <a:spcBef>
                <a:spcPts val="1600"/>
              </a:spcBef>
              <a:spcAft>
                <a:spcPts val="0"/>
              </a:spcAft>
              <a:buNone/>
            </a:pPr>
            <a:endParaRPr sz="90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pic>
        <p:nvPicPr>
          <p:cNvPr id="87" name="Google Shape;87;p15"/>
          <p:cNvPicPr preferRelativeResize="0"/>
          <p:nvPr/>
        </p:nvPicPr>
        <p:blipFill>
          <a:blip r:embed="rId3">
            <a:alphaModFix/>
          </a:blip>
          <a:stretch>
            <a:fillRect/>
          </a:stretch>
        </p:blipFill>
        <p:spPr>
          <a:xfrm>
            <a:off x="3224200" y="1480150"/>
            <a:ext cx="5328649" cy="335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sz="2400" dirty="0"/>
              <a:t>3.</a:t>
            </a:r>
            <a:r>
              <a:rPr lang="en" dirty="0">
                <a:solidFill>
                  <a:schemeClr val="dk1"/>
                </a:solidFill>
              </a:rPr>
              <a:t> Tree Buffer Mapping</a:t>
            </a:r>
            <a:endParaRPr dirty="0"/>
          </a:p>
        </p:txBody>
      </p:sp>
      <p:sp>
        <p:nvSpPr>
          <p:cNvPr id="93" name="Google Shape;93;p16"/>
          <p:cNvSpPr txBox="1">
            <a:spLocks noGrp="1"/>
          </p:cNvSpPr>
          <p:nvPr>
            <p:ph type="title" idx="4294967295"/>
          </p:nvPr>
        </p:nvSpPr>
        <p:spPr>
          <a:xfrm>
            <a:off x="730000" y="1480150"/>
            <a:ext cx="2341800" cy="240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Lato"/>
                <a:ea typeface="Lato"/>
                <a:cs typeface="Lato"/>
                <a:sym typeface="Lato"/>
              </a:rPr>
              <a:t>Purpose</a:t>
            </a:r>
            <a:r>
              <a:rPr lang="en" sz="900" b="0">
                <a:latin typeface="Lato"/>
                <a:ea typeface="Lato"/>
                <a:cs typeface="Lato"/>
                <a:sym typeface="Lato"/>
              </a:rPr>
              <a:t>: To protect trees during the construction of the water tanks, a 30-foot buffer was established around each tree to ensure their roots are not disturbed.</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Methodology</a:t>
            </a:r>
            <a:r>
              <a:rPr lang="en" sz="900" b="0">
                <a:latin typeface="Lato"/>
                <a:ea typeface="Lato"/>
                <a:cs typeface="Lato"/>
                <a:sym typeface="Lato"/>
              </a:rPr>
              <a:t>: Trees were digitized as point features, and a buffer was generated around each tree to safeguard root zones.</a:t>
            </a:r>
            <a:endParaRPr sz="900" b="0">
              <a:latin typeface="Lato"/>
              <a:ea typeface="Lato"/>
              <a:cs typeface="Lato"/>
              <a:sym typeface="Lato"/>
            </a:endParaRPr>
          </a:p>
          <a:p>
            <a:pPr marL="0" lvl="0" indent="0" algn="l" rtl="0">
              <a:lnSpc>
                <a:spcPct val="115000"/>
              </a:lnSpc>
              <a:spcBef>
                <a:spcPts val="1600"/>
              </a:spcBef>
              <a:spcAft>
                <a:spcPts val="0"/>
              </a:spcAft>
              <a:buNone/>
            </a:pPr>
            <a:r>
              <a:rPr lang="en" sz="900">
                <a:latin typeface="Lato"/>
                <a:ea typeface="Lato"/>
                <a:cs typeface="Lato"/>
                <a:sym typeface="Lato"/>
              </a:rPr>
              <a:t>Challenges</a:t>
            </a:r>
            <a:r>
              <a:rPr lang="en" sz="900" b="0">
                <a:latin typeface="Lato"/>
                <a:ea typeface="Lato"/>
                <a:cs typeface="Lato"/>
                <a:sym typeface="Lato"/>
              </a:rPr>
              <a:t>: Tank placement had to avoid overlapping with these buffers to ensure minimal impact on tree health.</a:t>
            </a:r>
            <a:endParaRPr sz="900" b="0">
              <a:latin typeface="Lato"/>
              <a:ea typeface="Lato"/>
              <a:cs typeface="Lato"/>
              <a:sym typeface="Lato"/>
            </a:endParaRPr>
          </a:p>
          <a:p>
            <a:pPr marL="0" lvl="0" indent="0" algn="l" rtl="0">
              <a:lnSpc>
                <a:spcPct val="115000"/>
              </a:lnSpc>
              <a:spcBef>
                <a:spcPts val="1600"/>
              </a:spcBef>
              <a:spcAft>
                <a:spcPts val="0"/>
              </a:spcAft>
              <a:buClr>
                <a:schemeClr val="dk2"/>
              </a:buClr>
              <a:buSzPts val="1100"/>
              <a:buFont typeface="Arial"/>
              <a:buNone/>
            </a:pPr>
            <a:endParaRPr sz="90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pic>
        <p:nvPicPr>
          <p:cNvPr id="94" name="Google Shape;94;p16"/>
          <p:cNvPicPr preferRelativeResize="0"/>
          <p:nvPr/>
        </p:nvPicPr>
        <p:blipFill>
          <a:blip r:embed="rId3">
            <a:alphaModFix/>
          </a:blip>
          <a:stretch>
            <a:fillRect/>
          </a:stretch>
        </p:blipFill>
        <p:spPr>
          <a:xfrm>
            <a:off x="3252975" y="1480150"/>
            <a:ext cx="5086110" cy="3358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idx="4294967295"/>
          </p:nvPr>
        </p:nvSpPr>
        <p:spPr>
          <a:xfrm>
            <a:off x="514200" y="230175"/>
            <a:ext cx="5197200" cy="7680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sz="2400" dirty="0"/>
              <a:t>4. </a:t>
            </a:r>
            <a:r>
              <a:rPr lang="en" dirty="0">
                <a:solidFill>
                  <a:schemeClr val="dk1"/>
                </a:solidFill>
              </a:rPr>
              <a:t>Water Tank Placement</a:t>
            </a:r>
            <a:endParaRPr dirty="0">
              <a:solidFill>
                <a:schemeClr val="dk1"/>
              </a:solidFill>
            </a:endParaRPr>
          </a:p>
        </p:txBody>
      </p:sp>
      <p:sp>
        <p:nvSpPr>
          <p:cNvPr id="100" name="Google Shape;100;p17"/>
          <p:cNvSpPr txBox="1">
            <a:spLocks noGrp="1"/>
          </p:cNvSpPr>
          <p:nvPr>
            <p:ph type="title" idx="4294967295"/>
          </p:nvPr>
        </p:nvSpPr>
        <p:spPr>
          <a:xfrm>
            <a:off x="593325" y="998175"/>
            <a:ext cx="2341800" cy="3728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a:latin typeface="Lato"/>
                <a:ea typeface="Lato"/>
                <a:cs typeface="Lato"/>
                <a:sym typeface="Lato"/>
              </a:rPr>
              <a:t>Proposed Tank Locations:  </a:t>
            </a:r>
            <a:r>
              <a:rPr lang="en" sz="800" b="0">
                <a:latin typeface="Lato"/>
                <a:ea typeface="Lato"/>
                <a:cs typeface="Lato"/>
                <a:sym typeface="Lato"/>
              </a:rPr>
              <a:t>Water tanks are strategically placed adjacent to buildings, ensuring proximity to downspouts and drainage systems to capture stormwater effective</a:t>
            </a:r>
            <a:r>
              <a:rPr lang="en" sz="800">
                <a:latin typeface="Lato"/>
                <a:ea typeface="Lato"/>
                <a:cs typeface="Lato"/>
                <a:sym typeface="Lato"/>
              </a:rPr>
              <a:t>ly.</a:t>
            </a:r>
            <a:endParaRPr sz="80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endParaRPr sz="800">
              <a:latin typeface="Lato"/>
              <a:ea typeface="Lato"/>
              <a:cs typeface="Lato"/>
              <a:sym typeface="Lato"/>
            </a:endParaRPr>
          </a:p>
          <a:p>
            <a:pPr marL="0" lvl="0" indent="0" algn="l" rtl="0">
              <a:lnSpc>
                <a:spcPct val="100000"/>
              </a:lnSpc>
              <a:spcBef>
                <a:spcPts val="0"/>
              </a:spcBef>
              <a:spcAft>
                <a:spcPts val="0"/>
              </a:spcAft>
              <a:buNone/>
            </a:pPr>
            <a:r>
              <a:rPr lang="en" sz="800" b="0">
                <a:latin typeface="Lato"/>
                <a:ea typeface="Lato"/>
                <a:cs typeface="Lato"/>
                <a:sym typeface="Lato"/>
              </a:rPr>
              <a:t>Tanks were carefully positioned to avoid interfering with walkways, tree buffers, and green spaces.</a:t>
            </a:r>
            <a:endParaRPr sz="800" b="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endParaRPr sz="800" b="0">
              <a:latin typeface="Lato"/>
              <a:ea typeface="Lato"/>
              <a:cs typeface="Lato"/>
              <a:sym typeface="Lato"/>
            </a:endParaRPr>
          </a:p>
          <a:p>
            <a:pPr marL="0" lvl="0" indent="0" algn="l" rtl="0">
              <a:lnSpc>
                <a:spcPct val="100000"/>
              </a:lnSpc>
              <a:spcBef>
                <a:spcPts val="0"/>
              </a:spcBef>
              <a:spcAft>
                <a:spcPts val="0"/>
              </a:spcAft>
              <a:buNone/>
            </a:pPr>
            <a:r>
              <a:rPr lang="en" sz="800">
                <a:latin typeface="Lato"/>
                <a:ea typeface="Lato"/>
                <a:cs typeface="Lato"/>
                <a:sym typeface="Lato"/>
              </a:rPr>
              <a:t> Alternative Locations: </a:t>
            </a:r>
            <a:r>
              <a:rPr lang="en" sz="800" b="0">
                <a:latin typeface="Lato"/>
                <a:ea typeface="Lato"/>
                <a:cs typeface="Lato"/>
                <a:sym typeface="Lato"/>
              </a:rPr>
              <a:t>Should construction constraints arise, alternative tank locations could be further along the peripheral areas, where they would still capture runoff but have less direct impact on central campus spaces.</a:t>
            </a:r>
            <a:endParaRPr sz="800" b="0">
              <a:latin typeface="Lato"/>
              <a:ea typeface="Lato"/>
              <a:cs typeface="Lato"/>
              <a:sym typeface="Lato"/>
            </a:endParaRPr>
          </a:p>
          <a:p>
            <a:pPr marL="0" lvl="0" indent="0" algn="l" rtl="0">
              <a:lnSpc>
                <a:spcPct val="100000"/>
              </a:lnSpc>
              <a:spcBef>
                <a:spcPts val="0"/>
              </a:spcBef>
              <a:spcAft>
                <a:spcPts val="0"/>
              </a:spcAft>
              <a:buNone/>
            </a:pPr>
            <a:endParaRPr sz="800" b="0">
              <a:latin typeface="Lato"/>
              <a:ea typeface="Lato"/>
              <a:cs typeface="Lato"/>
              <a:sym typeface="Lato"/>
            </a:endParaRPr>
          </a:p>
          <a:p>
            <a:pPr marL="0" lvl="0" indent="0" algn="l" rtl="0">
              <a:spcBef>
                <a:spcPts val="0"/>
              </a:spcBef>
              <a:spcAft>
                <a:spcPts val="0"/>
              </a:spcAft>
              <a:buNone/>
            </a:pPr>
            <a:r>
              <a:rPr lang="en" sz="800">
                <a:latin typeface="Lato"/>
                <a:ea typeface="Lato"/>
                <a:cs typeface="Lato"/>
                <a:sym typeface="Lato"/>
              </a:rPr>
              <a:t>Logic Behind the Placement:</a:t>
            </a:r>
            <a:endParaRPr sz="800">
              <a:latin typeface="Lato"/>
              <a:ea typeface="Lato"/>
              <a:cs typeface="Lato"/>
              <a:sym typeface="Lato"/>
            </a:endParaRPr>
          </a:p>
          <a:p>
            <a:pPr marL="0" lvl="0" indent="0" algn="l" rtl="0">
              <a:spcBef>
                <a:spcPts val="0"/>
              </a:spcBef>
              <a:spcAft>
                <a:spcPts val="0"/>
              </a:spcAft>
              <a:buNone/>
            </a:pPr>
            <a:r>
              <a:rPr lang="en" sz="800">
                <a:latin typeface="Lato"/>
                <a:ea typeface="Lato"/>
                <a:cs typeface="Lato"/>
                <a:sym typeface="Lato"/>
              </a:rPr>
              <a:t>Building Proximity:</a:t>
            </a:r>
            <a:r>
              <a:rPr lang="en" sz="800" b="0">
                <a:latin typeface="Lato"/>
                <a:ea typeface="Lato"/>
                <a:cs typeface="Lato"/>
                <a:sym typeface="Lato"/>
              </a:rPr>
              <a:t> Tanks are placed near the downspouts of buildings to capture rainwater runoff efficiently.</a:t>
            </a:r>
            <a:endParaRPr sz="800" b="0">
              <a:latin typeface="Lato"/>
              <a:ea typeface="Lato"/>
              <a:cs typeface="Lato"/>
              <a:sym typeface="Lato"/>
            </a:endParaRPr>
          </a:p>
          <a:p>
            <a:pPr marL="0" lvl="0" indent="0" algn="l" rtl="0">
              <a:spcBef>
                <a:spcPts val="0"/>
              </a:spcBef>
              <a:spcAft>
                <a:spcPts val="0"/>
              </a:spcAft>
              <a:buNone/>
            </a:pPr>
            <a:endParaRPr sz="800" b="0">
              <a:latin typeface="Lato"/>
              <a:ea typeface="Lato"/>
              <a:cs typeface="Lato"/>
              <a:sym typeface="Lato"/>
            </a:endParaRPr>
          </a:p>
          <a:p>
            <a:pPr marL="0" lvl="0" indent="0" algn="l" rtl="0">
              <a:spcBef>
                <a:spcPts val="0"/>
              </a:spcBef>
              <a:spcAft>
                <a:spcPts val="0"/>
              </a:spcAft>
              <a:buNone/>
            </a:pPr>
            <a:r>
              <a:rPr lang="en" sz="800">
                <a:latin typeface="Lato"/>
                <a:ea typeface="Lato"/>
                <a:cs typeface="Lato"/>
                <a:sym typeface="Lato"/>
              </a:rPr>
              <a:t>Avoiding Tree Buffers</a:t>
            </a:r>
            <a:r>
              <a:rPr lang="en" sz="800" b="0">
                <a:latin typeface="Lato"/>
                <a:ea typeface="Lato"/>
                <a:cs typeface="Lato"/>
                <a:sym typeface="Lato"/>
              </a:rPr>
              <a:t>: The 30-foot buffers around tree trunks were maintained to avoid disrupting tree roots, ensuring the long-term health of the campus's vegetation.</a:t>
            </a:r>
            <a:endParaRPr sz="800" b="0">
              <a:latin typeface="Lato"/>
              <a:ea typeface="Lato"/>
              <a:cs typeface="Lato"/>
              <a:sym typeface="Lato"/>
            </a:endParaRPr>
          </a:p>
          <a:p>
            <a:pPr marL="0" lvl="0" indent="0" algn="l" rtl="0">
              <a:spcBef>
                <a:spcPts val="0"/>
              </a:spcBef>
              <a:spcAft>
                <a:spcPts val="0"/>
              </a:spcAft>
              <a:buNone/>
            </a:pPr>
            <a:endParaRPr sz="800" b="0">
              <a:latin typeface="Lato"/>
              <a:ea typeface="Lato"/>
              <a:cs typeface="Lato"/>
              <a:sym typeface="Lato"/>
            </a:endParaRPr>
          </a:p>
          <a:p>
            <a:pPr marL="0" lvl="0" indent="0" algn="l" rtl="0">
              <a:spcBef>
                <a:spcPts val="0"/>
              </a:spcBef>
              <a:spcAft>
                <a:spcPts val="0"/>
              </a:spcAft>
              <a:buNone/>
            </a:pPr>
            <a:r>
              <a:rPr lang="en" sz="800" b="0">
                <a:latin typeface="Lato"/>
                <a:ea typeface="Lato"/>
                <a:cs typeface="Lato"/>
                <a:sym typeface="Lato"/>
              </a:rPr>
              <a:t> </a:t>
            </a:r>
            <a:r>
              <a:rPr lang="en" sz="800">
                <a:latin typeface="Lato"/>
                <a:ea typeface="Lato"/>
                <a:cs typeface="Lato"/>
                <a:sym typeface="Lato"/>
              </a:rPr>
              <a:t>Maintaining Accessibility</a:t>
            </a:r>
            <a:r>
              <a:rPr lang="en" sz="800" b="0">
                <a:latin typeface="Lato"/>
                <a:ea typeface="Lato"/>
                <a:cs typeface="Lato"/>
                <a:sym typeface="Lato"/>
              </a:rPr>
              <a:t>: Walkways are kept clear of any obstructions to maintain ease of access for students and staff across the campus.</a:t>
            </a:r>
            <a:endParaRPr sz="800" b="0">
              <a:latin typeface="Lato"/>
              <a:ea typeface="Lato"/>
              <a:cs typeface="Lato"/>
              <a:sym typeface="Lato"/>
            </a:endParaRPr>
          </a:p>
          <a:p>
            <a:pPr marL="0" lvl="0" indent="0" algn="l" rtl="0">
              <a:spcBef>
                <a:spcPts val="0"/>
              </a:spcBef>
              <a:spcAft>
                <a:spcPts val="0"/>
              </a:spcAft>
              <a:buNone/>
            </a:pPr>
            <a:endParaRPr sz="800" b="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endParaRPr sz="800" b="0">
              <a:latin typeface="Lato"/>
              <a:ea typeface="Lato"/>
              <a:cs typeface="Lato"/>
              <a:sym typeface="Lato"/>
            </a:endParaRPr>
          </a:p>
          <a:p>
            <a:pPr marL="0" lvl="0" indent="0" algn="l" rtl="0">
              <a:lnSpc>
                <a:spcPct val="100000"/>
              </a:lnSpc>
              <a:spcBef>
                <a:spcPts val="0"/>
              </a:spcBef>
              <a:spcAft>
                <a:spcPts val="0"/>
              </a:spcAft>
              <a:buNone/>
            </a:pPr>
            <a:endParaRPr sz="800">
              <a:latin typeface="Lato"/>
              <a:ea typeface="Lato"/>
              <a:cs typeface="Lato"/>
              <a:sym typeface="Lato"/>
            </a:endParaRPr>
          </a:p>
        </p:txBody>
      </p:sp>
      <p:pic>
        <p:nvPicPr>
          <p:cNvPr id="101" name="Google Shape;101;p17"/>
          <p:cNvPicPr preferRelativeResize="0"/>
          <p:nvPr/>
        </p:nvPicPr>
        <p:blipFill>
          <a:blip r:embed="rId3">
            <a:alphaModFix/>
          </a:blip>
          <a:stretch>
            <a:fillRect/>
          </a:stretch>
        </p:blipFill>
        <p:spPr>
          <a:xfrm>
            <a:off x="3181050" y="998175"/>
            <a:ext cx="5294821" cy="335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1194150" y="-28775"/>
            <a:ext cx="6865375" cy="5172275"/>
          </a:xfrm>
          <a:prstGeom prst="rect">
            <a:avLst/>
          </a:prstGeom>
          <a:noFill/>
          <a:ln>
            <a:noFill/>
          </a:ln>
        </p:spPr>
      </p:pic>
      <p:pic>
        <p:nvPicPr>
          <p:cNvPr id="107" name="Google Shape;107;p18"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08" name="Google Shape;108;p18"/>
          <p:cNvSpPr txBox="1"/>
          <p:nvPr/>
        </p:nvSpPr>
        <p:spPr>
          <a:xfrm>
            <a:off x="2050200" y="457200"/>
            <a:ext cx="42381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leway"/>
                <a:ea typeface="Raleway"/>
                <a:cs typeface="Raleway"/>
                <a:sym typeface="Raleway"/>
              </a:rPr>
              <a:t>Conclusion</a:t>
            </a:r>
            <a:endParaRPr sz="2400" b="1">
              <a:solidFill>
                <a:schemeClr val="lt2"/>
              </a:solidFill>
              <a:latin typeface="Raleway"/>
              <a:ea typeface="Raleway"/>
              <a:cs typeface="Raleway"/>
              <a:sym typeface="Raleway"/>
            </a:endParaRPr>
          </a:p>
        </p:txBody>
      </p:sp>
      <p:sp>
        <p:nvSpPr>
          <p:cNvPr id="109" name="Google Shape;109;p18"/>
          <p:cNvSpPr txBox="1">
            <a:spLocks noGrp="1"/>
          </p:cNvSpPr>
          <p:nvPr>
            <p:ph type="body" idx="4294967295"/>
          </p:nvPr>
        </p:nvSpPr>
        <p:spPr>
          <a:xfrm>
            <a:off x="1978275" y="1136600"/>
            <a:ext cx="5057100"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50">
                <a:latin typeface="Raleway"/>
                <a:ea typeface="Raleway"/>
                <a:cs typeface="Raleway"/>
                <a:sym typeface="Raleway"/>
              </a:rPr>
              <a:t>The proposed locations for the water tanks optimize stormwater capture while minimizing the environmental and logistical impacts on the campus. These locations ensure that the tanks do not interfere with important green spaces, walkways, or tree roots, making the project both effective and sustainable.</a:t>
            </a:r>
            <a:endParaRPr sz="650">
              <a:latin typeface="Raleway"/>
              <a:ea typeface="Raleway"/>
              <a:cs typeface="Raleway"/>
              <a:sym typeface="Raleway"/>
            </a:endParaRPr>
          </a:p>
          <a:p>
            <a:pPr marL="457200" lvl="0" indent="0" algn="l" rtl="0">
              <a:spcBef>
                <a:spcPts val="1000"/>
              </a:spcBef>
              <a:spcAft>
                <a:spcPts val="1000"/>
              </a:spcAft>
              <a:buNone/>
            </a:pPr>
            <a:endParaRPr sz="650" b="1">
              <a:latin typeface="Raleway"/>
              <a:ea typeface="Raleway"/>
              <a:cs typeface="Raleway"/>
              <a:sym typeface="Raleway"/>
            </a:endParaRPr>
          </a:p>
        </p:txBody>
      </p:sp>
      <p:pic>
        <p:nvPicPr>
          <p:cNvPr id="110" name="Google Shape;110;p18"/>
          <p:cNvPicPr preferRelativeResize="0"/>
          <p:nvPr/>
        </p:nvPicPr>
        <p:blipFill>
          <a:blip r:embed="rId5">
            <a:alphaModFix/>
          </a:blip>
          <a:stretch>
            <a:fillRect/>
          </a:stretch>
        </p:blipFill>
        <p:spPr>
          <a:xfrm>
            <a:off x="2387050" y="1589800"/>
            <a:ext cx="4369899" cy="3371275"/>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505</Words>
  <Application>Microsoft Office PowerPoint</Application>
  <PresentationFormat>On-screen Show (16:9)</PresentationFormat>
  <Paragraphs>36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Lato</vt:lpstr>
      <vt:lpstr>Arial</vt:lpstr>
      <vt:lpstr>Raleway</vt:lpstr>
      <vt:lpstr>Swiss</vt:lpstr>
      <vt:lpstr>Jessica McPhaul Campus Stormwater Project </vt:lpstr>
      <vt:lpstr>Walkways Mapping</vt:lpstr>
      <vt:lpstr>2. Green Areas Digitization</vt:lpstr>
      <vt:lpstr>3. Tree Buffer Mapping</vt:lpstr>
      <vt:lpstr>4. Water Tank Placement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Jessi McPhaul</dc:creator>
  <cp:lastModifiedBy>Mcphaul, Jessica</cp:lastModifiedBy>
  <cp:revision>3</cp:revision>
  <dcterms:modified xsi:type="dcterms:W3CDTF">2024-10-15T03:30:15Z</dcterms:modified>
</cp:coreProperties>
</file>